
<file path=[Content_Types].xml><?xml version="1.0" encoding="utf-8"?>
<Types xmlns="http://schemas.openxmlformats.org/package/2006/content-types">
  <Default Extension="png" ContentType="image/png"/>
  <Default Extension="web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2" r:id="rId7"/>
    <p:sldId id="264" r:id="rId8"/>
    <p:sldId id="265" r:id="rId9"/>
    <p:sldId id="261" r:id="rId10"/>
    <p:sldId id="263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 snapToGrid="0">
      <p:cViewPr varScale="1">
        <p:scale>
          <a:sx n="90" d="100"/>
          <a:sy n="90" d="100"/>
        </p:scale>
        <p:origin x="586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webp>
</file>

<file path=ppt/media/image2.jpeg>
</file>

<file path=ppt/media/image3.png>
</file>

<file path=ppt/media/image4.webp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41626-2273-43BD-8131-EE50AB476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9424FD-9E87-4F64-BF1E-63DA9E5056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924AA-6A59-44B5-8CF9-2CA998C2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2DEC2-0BA4-446C-A1B6-32D0B6AFB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3305A-FE19-48ED-9F4E-847629A5D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72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BCF5-1BB0-4829-8D48-00655F03A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AE2F4-CDCB-42C6-99CD-A70654EDBC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2D0FF-05E3-49BE-8BF3-E5BD7BECC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F8F3-0E54-45B0-BD01-48FA54754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910CA-0724-4B38-8F3A-4E65D0A21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47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ACF449-FF0B-460F-A736-99B89E7748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066515-47F6-4135-8034-296E9EB31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4A0EF-E191-4BD0-BDAC-7CBCCF83E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642CE-C686-4726-BBE7-5081C4E9F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B893A-8D88-4827-93CD-279111AC8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402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D95BD-2E5B-4668-B337-78EDE7B4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433C5-75DA-490D-A550-B41C88749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4105D-8080-4D7E-A074-2939D6631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E5C8D-CFBB-4058-A52E-C7FEC2117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788AB-6526-4EAC-81E8-F53887AAA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8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5B65B-B563-4585-A7C5-A965E3FC3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DF22F-014A-44CB-978B-9B3CE159D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AF771-51C6-4891-A4E7-99DB6831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97AEE-2739-4A09-BEC5-B2494D43A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3AFE5-198A-45F5-9637-A203FD82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1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56055-F4E1-4548-918A-614657378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9012B-61AE-4EF6-B3C5-517B97F11F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4C486B-EC67-4945-AA18-8A2130A2C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BEC569-3236-4B87-9D10-657317973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C3E67-D6BF-4CDC-93C6-939361AD5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EABC9-DB89-46F9-BE37-3414AF9DE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57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994A0-0775-4F2E-B3D4-1AE4478F0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7CABF-CCEC-4455-B2E8-1A922A76A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E23EB-7DDE-44DD-8FB2-50FB1185DA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9C4A42-625E-4BD2-ABFF-B7694984FE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200C0B-4BEE-4DEA-8740-BFAAB32992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D43C9A-F6C3-4503-9A83-BFFB9F4DD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21189B-B84D-459D-BBF8-BEEA53FB2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DBA236-F18A-447D-968D-49062E159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644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397D6-AAA4-4EB4-933E-28A584914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ECD831-9672-4CE5-9ED9-3F9548A21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639139-8C88-426A-A99F-A7E1EE45A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4A766-A086-4702-993C-9F4C90406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474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430B6-78EE-45A9-8B6B-64E232DC4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7812C1-FFDC-4623-9A91-30690606D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E9BA2-3D1F-4AD1-9A00-364EA3CAA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33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F8A5A-654F-40F2-9860-5907B500D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455D2-2B61-4C22-B2FA-13C4CE855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A5F1EB-A6C5-4CD3-91E4-8AE31FFEF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B53C0C-D5FB-437A-87EB-57582DF5C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DD3F2-6CFD-4314-8D38-023550F5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5E595-3C3F-4592-BA0A-06DCDE19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42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8A3CE-E923-467D-95F7-979BD9BD2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6E39D3-D63E-4147-9C34-633E95AACA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BC01A9-EF5A-4F2F-ABFF-AB00D9E74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4E4F0-7095-4E04-8CFD-37A8554D5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280EF-B121-4F9F-A593-2B217CED7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7E4387-3EE6-4193-BAE5-2D325E3CE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773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2608C6-738E-438F-85C1-F34A598E5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695"/>
            <a:ext cx="10515600" cy="574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F6414-A50E-4409-83B0-6C2638D6D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6833" y="1236133"/>
            <a:ext cx="11218333" cy="4898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AE87B-A8BC-42A0-B506-BE989DBD10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A0FBB-0ABB-4290-89AE-2B8BE630D89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88DD9-41A0-48F6-8E28-C1EDCF3C59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3857E-A4A1-433B-9286-06BF248E04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3A05C-51FD-45EA-8645-D453AC138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68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500" b="1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9CF36E7-8D15-4BB5-81F4-A75F4F264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533" y="0"/>
            <a:ext cx="43180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DA302F-1563-4E1B-91AB-E073651B94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6133" y="290952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Topic: Classical Conditioning</a:t>
            </a:r>
            <a:br>
              <a:rPr lang="en-US" dirty="0"/>
            </a:br>
            <a:r>
              <a:rPr lang="en-US" dirty="0"/>
              <a:t>Pavlov’s Experiment and Its Applications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99D64-F119-4F1E-956A-237E57D56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03332"/>
            <a:ext cx="9144000" cy="1024467"/>
          </a:xfrm>
        </p:spPr>
        <p:txBody>
          <a:bodyPr/>
          <a:lstStyle/>
          <a:p>
            <a:r>
              <a:rPr lang="en-US" dirty="0"/>
              <a:t>Presented By</a:t>
            </a:r>
          </a:p>
          <a:p>
            <a:r>
              <a:rPr lang="en-US" dirty="0"/>
              <a:t>Redeemer </a:t>
            </a:r>
            <a:r>
              <a:rPr lang="en-US" dirty="0" err="1"/>
              <a:t>Gbewordoh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E5BD90-67FA-4CDE-A332-3E693B631753}"/>
              </a:ext>
            </a:extLst>
          </p:cNvPr>
          <p:cNvSpPr/>
          <p:nvPr/>
        </p:nvSpPr>
        <p:spPr>
          <a:xfrm>
            <a:off x="0" y="-101600"/>
            <a:ext cx="5164619" cy="10315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3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DATE:</a:t>
            </a:r>
            <a:r>
              <a:rPr lang="en-US" sz="3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_______________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2F1D563-BC8E-4A5F-8A06-5562655EF18A}"/>
              </a:ext>
            </a:extLst>
          </p:cNvPr>
          <p:cNvSpPr txBox="1">
            <a:spLocks/>
          </p:cNvSpPr>
          <p:nvPr/>
        </p:nvSpPr>
        <p:spPr>
          <a:xfrm>
            <a:off x="1109134" y="1045121"/>
            <a:ext cx="9144000" cy="10315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Subject: Psychology</a:t>
            </a:r>
          </a:p>
        </p:txBody>
      </p:sp>
    </p:spTree>
    <p:extLst>
      <p:ext uri="{BB962C8B-B14F-4D97-AF65-F5344CB8AC3E}">
        <p14:creationId xmlns:p14="http://schemas.microsoft.com/office/powerpoint/2010/main" val="11964091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BF642-3CB7-49D7-ABDF-201BB9648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Pavlov’s Experiment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4F177-AFD7-4A90-B157-BADD8F8CE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157591"/>
            <a:ext cx="11218333" cy="5551714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Pavlov placed dogs in a controlled environment.</a:t>
            </a:r>
          </a:p>
          <a:p>
            <a:endParaRPr lang="en-US" sz="3600" dirty="0"/>
          </a:p>
          <a:p>
            <a:r>
              <a:rPr lang="en-US" sz="3600" dirty="0"/>
              <a:t>He rang a bell (Neutral Stimulus) before giving them food (Unconditioned Stimulus).</a:t>
            </a:r>
          </a:p>
          <a:p>
            <a:endParaRPr lang="en-US" sz="3600" dirty="0"/>
          </a:p>
          <a:p>
            <a:r>
              <a:rPr lang="en-US" sz="3600" dirty="0"/>
              <a:t>The dogs salivated (Unconditioned Response) when they saw food.</a:t>
            </a:r>
          </a:p>
          <a:p>
            <a:endParaRPr lang="en-US" sz="3600" dirty="0"/>
          </a:p>
          <a:p>
            <a:r>
              <a:rPr lang="en-US" sz="3600" dirty="0"/>
              <a:t>After many repetitions, the dogs began to salivate just at the sound of the bell — even without food!</a:t>
            </a:r>
          </a:p>
        </p:txBody>
      </p:sp>
    </p:spTree>
    <p:extLst>
      <p:ext uri="{BB962C8B-B14F-4D97-AF65-F5344CB8AC3E}">
        <p14:creationId xmlns:p14="http://schemas.microsoft.com/office/powerpoint/2010/main" val="96653235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65DA0-84CB-4060-B4A6-66CD9B82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Step-by-Step Breakdown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0015755-F1EB-4D0B-9D03-E3CD4B08AD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48" y="856034"/>
            <a:ext cx="10646503" cy="6001966"/>
          </a:xfrm>
        </p:spPr>
      </p:pic>
    </p:spTree>
    <p:extLst>
      <p:ext uri="{BB962C8B-B14F-4D97-AF65-F5344CB8AC3E}">
        <p14:creationId xmlns:p14="http://schemas.microsoft.com/office/powerpoint/2010/main" val="3284351750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AFE5A-D95F-47A3-B3AA-445918DC8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695"/>
            <a:ext cx="10515600" cy="1193722"/>
          </a:xfrm>
        </p:spPr>
        <p:txBody>
          <a:bodyPr>
            <a:normAutofit fontScale="90000"/>
          </a:bodyPr>
          <a:lstStyle/>
          <a:p>
            <a:r>
              <a:rPr lang="en-US" dirty="0"/>
              <a:t>Real-Life Applications of Classical Conditioning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01C98-6409-4323-B462-AE794E4F7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489052"/>
            <a:ext cx="11218333" cy="4898497"/>
          </a:xfrm>
        </p:spPr>
        <p:txBody>
          <a:bodyPr>
            <a:normAutofit/>
          </a:bodyPr>
          <a:lstStyle/>
          <a:p>
            <a:r>
              <a:rPr lang="en-US" sz="3600" dirty="0"/>
              <a:t>School-related Emotions</a:t>
            </a:r>
          </a:p>
          <a:p>
            <a:endParaRPr lang="en-US" sz="3600" dirty="0"/>
          </a:p>
          <a:p>
            <a:r>
              <a:rPr lang="en-US" sz="3600" dirty="0"/>
              <a:t>Habit Formation</a:t>
            </a:r>
          </a:p>
          <a:p>
            <a:endParaRPr lang="en-US" sz="3600" dirty="0"/>
          </a:p>
          <a:p>
            <a:r>
              <a:rPr lang="en-US" sz="3600" dirty="0"/>
              <a:t>Advertising and Marketing</a:t>
            </a:r>
          </a:p>
          <a:p>
            <a:endParaRPr lang="en-US" sz="3600" dirty="0"/>
          </a:p>
          <a:p>
            <a:r>
              <a:rPr lang="en-US" sz="3600" dirty="0"/>
              <a:t>Phobias and Fears</a:t>
            </a:r>
          </a:p>
        </p:txBody>
      </p:sp>
    </p:spTree>
    <p:extLst>
      <p:ext uri="{BB962C8B-B14F-4D97-AF65-F5344CB8AC3E}">
        <p14:creationId xmlns:p14="http://schemas.microsoft.com/office/powerpoint/2010/main" val="385888054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4F483-AB45-4A41-82C1-BA9188881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Let’s Practice – Identify the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C5148-A3C7-45E8-914E-3547D1B1A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846307"/>
            <a:ext cx="11218333" cy="586299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/>
              <a:t>Scenario Activity:</a:t>
            </a:r>
          </a:p>
          <a:p>
            <a:pPr marL="0" indent="0" algn="ctr">
              <a:buNone/>
            </a:pPr>
            <a:r>
              <a:rPr lang="en-US" sz="3600" dirty="0"/>
              <a:t>A child gets bitten by a dog near a red gate. Now, anytime they see a red gate, they cry.</a:t>
            </a:r>
          </a:p>
          <a:p>
            <a:pPr marL="0" indent="0">
              <a:buNone/>
            </a:pPr>
            <a:r>
              <a:rPr lang="en-US" sz="3600" b="1" dirty="0"/>
              <a:t>Identify the following:</a:t>
            </a:r>
            <a:endParaRPr lang="en-US" sz="3600" dirty="0"/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UCS = ?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 err="1"/>
              <a:t>UCR</a:t>
            </a:r>
            <a:r>
              <a:rPr lang="en-US" sz="3600" dirty="0"/>
              <a:t> = ?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NS = ?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CS = ?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/>
              <a:t>CR = ?</a:t>
            </a:r>
          </a:p>
          <a:p>
            <a:pPr marL="0" indent="0" algn="ctr">
              <a:buNone/>
            </a:pPr>
            <a:r>
              <a:rPr lang="en-US" sz="4000" b="1" dirty="0"/>
              <a:t>Can you think of your own example from real life?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F795E6-6FEC-4BC3-AC9A-4EACCCDED197}"/>
              </a:ext>
            </a:extLst>
          </p:cNvPr>
          <p:cNvSpPr/>
          <p:nvPr/>
        </p:nvSpPr>
        <p:spPr>
          <a:xfrm>
            <a:off x="2697805" y="3139644"/>
            <a:ext cx="6096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pPr marR="0" lvl="0" algn="just">
              <a:spcBef>
                <a:spcPts val="600"/>
              </a:spcBef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latin typeface="Calibri (Body)"/>
                <a:ea typeface="Calibri" panose="020F0502020204030204" pitchFamily="34" charset="0"/>
                <a:cs typeface="Times New Roman" panose="02020603050405020304" pitchFamily="18" charset="0"/>
              </a:rPr>
              <a:t>Dog bite</a:t>
            </a:r>
          </a:p>
          <a:p>
            <a:pPr marR="0" lvl="0" algn="just">
              <a:spcBef>
                <a:spcPts val="600"/>
              </a:spcBef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latin typeface="Calibri (Body)"/>
                <a:ea typeface="Calibri" panose="020F0502020204030204" pitchFamily="34" charset="0"/>
                <a:cs typeface="Times New Roman" panose="02020603050405020304" pitchFamily="18" charset="0"/>
              </a:rPr>
              <a:t>Crying in pain</a:t>
            </a:r>
          </a:p>
          <a:p>
            <a:pPr marR="0" lvl="0" algn="just">
              <a:spcBef>
                <a:spcPts val="600"/>
              </a:spcBef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latin typeface="Calibri (Body)"/>
                <a:ea typeface="Calibri" panose="020F0502020204030204" pitchFamily="34" charset="0"/>
                <a:cs typeface="Times New Roman" panose="02020603050405020304" pitchFamily="18" charset="0"/>
              </a:rPr>
              <a:t>Red gate</a:t>
            </a:r>
          </a:p>
          <a:p>
            <a:pPr marR="0" lvl="0" algn="just">
              <a:spcBef>
                <a:spcPts val="600"/>
              </a:spcBef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latin typeface="Calibri (Body)"/>
                <a:ea typeface="Calibri" panose="020F0502020204030204" pitchFamily="34" charset="0"/>
                <a:cs typeface="Times New Roman" panose="02020603050405020304" pitchFamily="18" charset="0"/>
              </a:rPr>
              <a:t>Red gate (after pairing)</a:t>
            </a:r>
          </a:p>
          <a:p>
            <a:pPr marR="0" lvl="0" algn="just">
              <a:spcBef>
                <a:spcPts val="600"/>
              </a:spcBef>
              <a:spcAft>
                <a:spcPts val="0"/>
              </a:spcAft>
              <a:buSzPts val="1000"/>
              <a:tabLst>
                <a:tab pos="457200" algn="l"/>
              </a:tabLst>
            </a:pP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latin typeface="Calibri (Body)"/>
                <a:ea typeface="Calibri" panose="020F0502020204030204" pitchFamily="34" charset="0"/>
                <a:cs typeface="Times New Roman" panose="02020603050405020304" pitchFamily="18" charset="0"/>
              </a:rPr>
              <a:t>Crying at sight of red gate</a:t>
            </a:r>
          </a:p>
        </p:txBody>
      </p:sp>
    </p:spTree>
    <p:extLst>
      <p:ext uri="{BB962C8B-B14F-4D97-AF65-F5344CB8AC3E}">
        <p14:creationId xmlns:p14="http://schemas.microsoft.com/office/powerpoint/2010/main" val="41778183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1184-1224-47F1-A37C-A3C0D980A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694"/>
            <a:ext cx="10515600" cy="1106174"/>
          </a:xfrm>
        </p:spPr>
        <p:txBody>
          <a:bodyPr>
            <a:normAutofit/>
          </a:bodyPr>
          <a:lstStyle/>
          <a:p>
            <a:r>
              <a:rPr lang="en-US" dirty="0"/>
              <a:t>Classical vs Operant Conditioning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A960CF5-C6C4-41EF-879F-B7D2C752E2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6653092"/>
              </p:ext>
            </p:extLst>
          </p:nvPr>
        </p:nvGraphicFramePr>
        <p:xfrm>
          <a:off x="571500" y="1507602"/>
          <a:ext cx="11049000" cy="493776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033961">
                  <a:extLst>
                    <a:ext uri="{9D8B030D-6E8A-4147-A177-3AD203B41FA5}">
                      <a16:colId xmlns:a16="http://schemas.microsoft.com/office/drawing/2014/main" val="3260779579"/>
                    </a:ext>
                  </a:extLst>
                </a:gridCol>
                <a:gridCol w="4047552">
                  <a:extLst>
                    <a:ext uri="{9D8B030D-6E8A-4147-A177-3AD203B41FA5}">
                      <a16:colId xmlns:a16="http://schemas.microsoft.com/office/drawing/2014/main" val="2801384436"/>
                    </a:ext>
                  </a:extLst>
                </a:gridCol>
                <a:gridCol w="3967487">
                  <a:extLst>
                    <a:ext uri="{9D8B030D-6E8A-4147-A177-3AD203B41FA5}">
                      <a16:colId xmlns:a16="http://schemas.microsoft.com/office/drawing/2014/main" val="4227507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3200" b="1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b="1" dirty="0"/>
                        <a:t>Classical Conditioning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b="1" dirty="0"/>
                        <a:t>Operant Conditioning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74883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200"/>
                        <a:t>Discovered by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Ivan Pavlov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B.F. Skinner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39698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200"/>
                        <a:t>Type of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Learning by association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Learning through consequences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086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200"/>
                        <a:t>Focus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Involuntary behaviours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Voluntary behaviours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85439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200"/>
                        <a:t>Key Mechanism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Pairing of stimuli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Reward and punishment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935533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200"/>
                        <a:t>Example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Bell → Salivation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Studying → Praise or reward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43776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2715659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0A8E5-8698-4F66-B918-892E1DD42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Let’s Test Our Understanding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A0B2A-F4CB-4461-94C1-AC5185758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963039"/>
            <a:ext cx="11218333" cy="57462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dirty="0"/>
              <a:t>Decide if the situation shows Classical or Operant Conditioning.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A boy hears the ice cream van’s music and starts to feel excited.→ _____________________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A child gets stung by a wasp while smelling a flower. Later, she avoids flowers.→ _____________________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A girl does her homework and receives praise from the teacher.→ ____________________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A student is allowed to skip class cleaning duties because she arrived early.→ _____________________</a:t>
            </a:r>
          </a:p>
          <a:p>
            <a:pPr marL="0" indent="0">
              <a:buNone/>
            </a:pPr>
            <a:r>
              <a:rPr lang="en-US" sz="3600" b="1" dirty="0"/>
              <a:t>Can you give your own example of both types of learning?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383CE1-B35D-4F34-B3A1-B027358D4D19}"/>
              </a:ext>
            </a:extLst>
          </p:cNvPr>
          <p:cNvSpPr/>
          <p:nvPr/>
        </p:nvSpPr>
        <p:spPr>
          <a:xfrm>
            <a:off x="3015574" y="2294293"/>
            <a:ext cx="7597302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Classical Conditioning </a:t>
            </a:r>
          </a:p>
          <a:p>
            <a:endParaRPr lang="en-US" sz="3200" b="1" dirty="0"/>
          </a:p>
          <a:p>
            <a:r>
              <a:rPr lang="en-US" sz="3600" b="1" dirty="0"/>
              <a:t>			     Classical Conditioning </a:t>
            </a:r>
          </a:p>
          <a:p>
            <a:endParaRPr lang="en-US" sz="2800" b="1" dirty="0"/>
          </a:p>
          <a:p>
            <a:r>
              <a:rPr lang="en-US" sz="3600" b="1" dirty="0"/>
              <a:t>Operant Conditioning</a:t>
            </a:r>
          </a:p>
          <a:p>
            <a:endParaRPr lang="en-US" sz="2800" b="1" dirty="0"/>
          </a:p>
          <a:p>
            <a:r>
              <a:rPr lang="en-US" sz="3600" b="1" dirty="0"/>
              <a:t>			     Operant Conditioning</a:t>
            </a:r>
          </a:p>
        </p:txBody>
      </p:sp>
    </p:spTree>
    <p:extLst>
      <p:ext uri="{BB962C8B-B14F-4D97-AF65-F5344CB8AC3E}">
        <p14:creationId xmlns:p14="http://schemas.microsoft.com/office/powerpoint/2010/main" val="41844433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B43F7-B859-4CEA-8B25-4E7879A20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Group Discussion – Is It Still Relevant?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7BE6C-F6D3-4FF9-8A0A-72CA573B1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867711"/>
            <a:ext cx="11218333" cy="426691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/>
              <a:t>Do you think classical conditioning still applies in today’s world?</a:t>
            </a:r>
          </a:p>
          <a:p>
            <a:pPr marL="0" indent="0" algn="ctr">
              <a:buNone/>
            </a:pPr>
            <a:endParaRPr lang="en-US" sz="6000" dirty="0"/>
          </a:p>
          <a:p>
            <a:pPr marL="0" indent="0" algn="ctr">
              <a:buNone/>
            </a:pPr>
            <a:r>
              <a:rPr lang="en-US" sz="6000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7261686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0ADC5-43FD-48F2-8B52-D58D837FE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Recap – Key Terms to Remember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8C4B03C-CA40-4851-B6E4-6CAC9243F6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7926929"/>
              </p:ext>
            </p:extLst>
          </p:nvPr>
        </p:nvGraphicFramePr>
        <p:xfrm>
          <a:off x="453957" y="1264903"/>
          <a:ext cx="11284085" cy="512064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28410">
                  <a:extLst>
                    <a:ext uri="{9D8B030D-6E8A-4147-A177-3AD203B41FA5}">
                      <a16:colId xmlns:a16="http://schemas.microsoft.com/office/drawing/2014/main" val="1193741485"/>
                    </a:ext>
                  </a:extLst>
                </a:gridCol>
                <a:gridCol w="10155675">
                  <a:extLst>
                    <a:ext uri="{9D8B030D-6E8A-4147-A177-3AD203B41FA5}">
                      <a16:colId xmlns:a16="http://schemas.microsoft.com/office/drawing/2014/main" val="37618559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3000" b="1" dirty="0"/>
                        <a:t>Term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b="1" dirty="0"/>
                        <a:t>Meaning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704448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000"/>
                        <a:t>UCS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Unconditioned Stimulus – something that naturally causes a response (e.g., food)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46165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000"/>
                        <a:t>UCR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Unconditioned Response – the natural reaction (e.g., salivation)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53502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000" dirty="0"/>
                        <a:t>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Neutral Stimulus – something that initially causes no reaction (e.g., bell)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7633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000"/>
                        <a:t>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Conditioned Stimulus – the NS after learning has occurred (e.g., bell after pairing)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1279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3000"/>
                        <a:t>CR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Conditioned Response – the learned reaction (e.g., salivation to bell)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8154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085653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70058-7B33-4990-9635-35B557BCE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695"/>
            <a:ext cx="10515600" cy="1087438"/>
          </a:xfrm>
        </p:spPr>
        <p:txBody>
          <a:bodyPr>
            <a:normAutofit fontScale="90000"/>
          </a:bodyPr>
          <a:lstStyle/>
          <a:p>
            <a:r>
              <a:rPr lang="en-US" dirty="0"/>
              <a:t>Recap – Pavlov’s Experiment in 3 Simple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C2F76-A65A-440C-BD17-E9D560F4C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557146"/>
            <a:ext cx="11218333" cy="48984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/>
              <a:t>Before Conditioning</a:t>
            </a:r>
          </a:p>
          <a:p>
            <a:r>
              <a:rPr lang="en-US" sz="4000" dirty="0"/>
              <a:t>Food (UCS) → Salivation (</a:t>
            </a:r>
            <a:r>
              <a:rPr lang="en-US" sz="4000" dirty="0" err="1"/>
              <a:t>UCR</a:t>
            </a:r>
            <a:r>
              <a:rPr lang="en-US" sz="4000" dirty="0"/>
              <a:t>)</a:t>
            </a:r>
          </a:p>
          <a:p>
            <a:r>
              <a:rPr lang="en-US" sz="4000" dirty="0"/>
              <a:t>Bell (NS) → No salivation</a:t>
            </a:r>
          </a:p>
          <a:p>
            <a:pPr marL="0" indent="0">
              <a:buNone/>
            </a:pPr>
            <a:r>
              <a:rPr lang="en-US" sz="4000" b="1" dirty="0"/>
              <a:t>During Conditioning</a:t>
            </a:r>
          </a:p>
          <a:p>
            <a:r>
              <a:rPr lang="en-US" sz="4000" dirty="0"/>
              <a:t>Bell (NS) + Food (UCS) → Salivation (</a:t>
            </a:r>
            <a:r>
              <a:rPr lang="en-US" sz="4000" dirty="0" err="1"/>
              <a:t>UCR</a:t>
            </a:r>
            <a:r>
              <a:rPr lang="en-US" sz="4000" dirty="0"/>
              <a:t>)</a:t>
            </a:r>
          </a:p>
          <a:p>
            <a:pPr marL="0" indent="0">
              <a:buNone/>
            </a:pPr>
            <a:r>
              <a:rPr lang="en-US" sz="4000" b="1" dirty="0"/>
              <a:t>After Conditioning</a:t>
            </a:r>
          </a:p>
          <a:p>
            <a:r>
              <a:rPr lang="en-US" sz="4000" dirty="0"/>
              <a:t>Bell (now CS) → Salivation (now CR)</a:t>
            </a:r>
          </a:p>
        </p:txBody>
      </p:sp>
    </p:spTree>
    <p:extLst>
      <p:ext uri="{BB962C8B-B14F-4D97-AF65-F5344CB8AC3E}">
        <p14:creationId xmlns:p14="http://schemas.microsoft.com/office/powerpoint/2010/main" val="344386066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0C33-C551-4E81-9149-89D4935BA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Have You Learnt?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A9BCA-69D2-44CF-B5A8-AA78D00AB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b="1" dirty="0"/>
              <a:t>Answer</a:t>
            </a:r>
            <a:r>
              <a:rPr lang="en-US" b="1" dirty="0"/>
              <a:t> these questions in your exercise books: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What is the difference between a </a:t>
            </a:r>
            <a:r>
              <a:rPr lang="en-US" sz="3600" dirty="0" err="1"/>
              <a:t>UCR</a:t>
            </a:r>
            <a:r>
              <a:rPr lang="en-US" sz="3600" dirty="0"/>
              <a:t> and a CR?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What was the neutral stimulus in Pavlov’s experiment?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Explain one real-life example of classical conditioning and mention the NS and the CS.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How is operant conditioning different from classical conditioning?</a:t>
            </a:r>
          </a:p>
        </p:txBody>
      </p:sp>
    </p:spTree>
    <p:extLst>
      <p:ext uri="{BB962C8B-B14F-4D97-AF65-F5344CB8AC3E}">
        <p14:creationId xmlns:p14="http://schemas.microsoft.com/office/powerpoint/2010/main" val="22405954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4916B-FF08-47B9-912C-5B317BCA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Let Us Share Our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F1B08-A21E-4B02-92E1-E2B02A61A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742950" indent="-742950" algn="ctr">
              <a:buFont typeface="+mj-lt"/>
              <a:buAutoNum type="arabicPeriod"/>
            </a:pPr>
            <a:r>
              <a:rPr lang="en-US" sz="4000" dirty="0"/>
              <a:t>What happens when you smell your </a:t>
            </a:r>
            <a:r>
              <a:rPr lang="en-US" sz="4000" dirty="0" err="1"/>
              <a:t>favourite</a:t>
            </a:r>
            <a:r>
              <a:rPr lang="en-US" sz="4000" dirty="0"/>
              <a:t> food?</a:t>
            </a:r>
          </a:p>
          <a:p>
            <a:pPr marL="742950" indent="-742950" algn="ctr">
              <a:buFont typeface="+mj-lt"/>
              <a:buAutoNum type="arabicPeriod"/>
            </a:pPr>
            <a:endParaRPr lang="en-US" sz="4000" dirty="0"/>
          </a:p>
          <a:p>
            <a:pPr marL="742950" indent="-742950" algn="ctr">
              <a:buFont typeface="+mj-lt"/>
              <a:buAutoNum type="arabicPeriod"/>
            </a:pPr>
            <a:r>
              <a:rPr lang="en-US" sz="4000" dirty="0"/>
              <a:t>What happens when you hear the school’s closing bell?</a:t>
            </a:r>
          </a:p>
          <a:p>
            <a:pPr marL="742950" indent="-742950" algn="ctr">
              <a:buFont typeface="+mj-lt"/>
              <a:buAutoNum type="arabicPeriod"/>
            </a:pPr>
            <a:endParaRPr lang="en-US" sz="4000" dirty="0"/>
          </a:p>
          <a:p>
            <a:pPr marL="742950" indent="-742950" algn="ctr">
              <a:buFont typeface="+mj-lt"/>
              <a:buAutoNum type="arabicPeriod"/>
            </a:pPr>
            <a:r>
              <a:rPr lang="en-US" sz="4000" dirty="0"/>
              <a:t>Why do some students feel nervous at the mention of a exam?</a:t>
            </a:r>
          </a:p>
        </p:txBody>
      </p:sp>
    </p:spTree>
    <p:extLst>
      <p:ext uri="{BB962C8B-B14F-4D97-AF65-F5344CB8AC3E}">
        <p14:creationId xmlns:p14="http://schemas.microsoft.com/office/powerpoint/2010/main" val="40950489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4CE57-A4A8-4C33-99DA-FE7446D5A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CF4E3-9FBF-4B80-A6DB-346C133AA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/>
              <a:t>Write a short paragraph explaining an experience you have in relation to classical conditioning.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/>
              <a:t>Identify the </a:t>
            </a:r>
          </a:p>
          <a:p>
            <a:pPr marL="1711325" indent="-857250">
              <a:buFont typeface="+mj-lt"/>
              <a:buAutoNum type="romanLcPeriod"/>
            </a:pPr>
            <a:r>
              <a:rPr lang="en-US" sz="4000" dirty="0"/>
              <a:t>UCS, </a:t>
            </a:r>
          </a:p>
          <a:p>
            <a:pPr marL="1711325" indent="-857250">
              <a:buFont typeface="+mj-lt"/>
              <a:buAutoNum type="romanLcPeriod"/>
            </a:pPr>
            <a:r>
              <a:rPr lang="en-US" sz="4000" dirty="0" err="1"/>
              <a:t>UCR</a:t>
            </a:r>
            <a:r>
              <a:rPr lang="en-US" sz="4000" dirty="0"/>
              <a:t>, </a:t>
            </a:r>
          </a:p>
          <a:p>
            <a:pPr marL="1711325" indent="-857250">
              <a:buFont typeface="+mj-lt"/>
              <a:buAutoNum type="romanLcPeriod"/>
            </a:pPr>
            <a:r>
              <a:rPr lang="en-US" sz="4000" dirty="0"/>
              <a:t>NS, </a:t>
            </a:r>
          </a:p>
          <a:p>
            <a:pPr marL="1711325" indent="-857250">
              <a:buFont typeface="+mj-lt"/>
              <a:buAutoNum type="romanLcPeriod"/>
            </a:pPr>
            <a:r>
              <a:rPr lang="en-US" sz="4000" dirty="0"/>
              <a:t>CS, and </a:t>
            </a:r>
          </a:p>
          <a:p>
            <a:pPr marL="1711325" indent="-857250">
              <a:buFont typeface="+mj-lt"/>
              <a:buAutoNum type="romanLcPeriod"/>
            </a:pPr>
            <a:r>
              <a:rPr lang="en-US" sz="4000" dirty="0"/>
              <a:t>CR in your experience.</a:t>
            </a:r>
          </a:p>
        </p:txBody>
      </p:sp>
    </p:spTree>
    <p:extLst>
      <p:ext uri="{BB962C8B-B14F-4D97-AF65-F5344CB8AC3E}">
        <p14:creationId xmlns:p14="http://schemas.microsoft.com/office/powerpoint/2010/main" val="3438956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E5897-426E-4B51-A19D-7C24F111B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Questions &amp; Reflections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96310-59B3-44EC-A915-CB401D0F2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Any Final Questions?</a:t>
            </a:r>
          </a:p>
          <a:p>
            <a:pPr marL="0" indent="0" algn="ctr">
              <a:buNone/>
            </a:pPr>
            <a:endParaRPr lang="en-US" sz="4000" b="1" dirty="0"/>
          </a:p>
          <a:p>
            <a:pPr marL="0" indent="0" algn="ctr">
              <a:buNone/>
            </a:pPr>
            <a:r>
              <a:rPr lang="en-US" sz="4000" b="1" dirty="0"/>
              <a:t>What did you find most interesting about today’s lesson?</a:t>
            </a:r>
          </a:p>
          <a:p>
            <a:pPr marL="0" indent="0" algn="ctr">
              <a:buNone/>
            </a:pPr>
            <a:endParaRPr lang="en-US" sz="4000" b="1" dirty="0"/>
          </a:p>
          <a:p>
            <a:pPr marL="0" indent="0" algn="ctr">
              <a:buNone/>
            </a:pPr>
            <a:r>
              <a:rPr lang="en-US" sz="4000" b="1" dirty="0"/>
              <a:t>Do you now notice how you’ve been classically conditioned in your own life?</a:t>
            </a:r>
          </a:p>
        </p:txBody>
      </p:sp>
    </p:spTree>
    <p:extLst>
      <p:ext uri="{BB962C8B-B14F-4D97-AF65-F5344CB8AC3E}">
        <p14:creationId xmlns:p14="http://schemas.microsoft.com/office/powerpoint/2010/main" val="220083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50B47D7-D43E-4E02-8FFE-1800E9867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4164" y="4171950"/>
            <a:ext cx="2047875" cy="2228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E090AD-3290-43F6-B200-575380B69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89498"/>
            <a:ext cx="10515600" cy="3180945"/>
          </a:xfrm>
        </p:spPr>
        <p:txBody>
          <a:bodyPr>
            <a:noAutofit/>
          </a:bodyPr>
          <a:lstStyle/>
          <a:p>
            <a:r>
              <a:rPr lang="en-US" sz="7200" dirty="0"/>
              <a:t>Thank you for your ATTENTION and PARTICIPATION!</a:t>
            </a:r>
          </a:p>
        </p:txBody>
      </p:sp>
    </p:spTree>
    <p:extLst>
      <p:ext uri="{BB962C8B-B14F-4D97-AF65-F5344CB8AC3E}">
        <p14:creationId xmlns:p14="http://schemas.microsoft.com/office/powerpoint/2010/main" val="125691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DEAD6-3369-45B8-9689-79278399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Take This 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0079C-6210-4443-8A04-624253722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468877"/>
            <a:ext cx="11218333" cy="4665754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dirty="0"/>
              <a:t>There is a guardian at home who always sends you on errands. Every time you go, they give you toffee or biscuit or let you keep the change. </a:t>
            </a:r>
          </a:p>
          <a:p>
            <a:pPr marL="0" indent="0" algn="ctr">
              <a:buNone/>
            </a:pPr>
            <a:r>
              <a:rPr lang="en-US" sz="3600" dirty="0"/>
              <a:t>One day after school, the same person sends you again. What will you expect?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This is an example of how we learn through association, called </a:t>
            </a:r>
            <a:r>
              <a:rPr lang="en-US" b="1" dirty="0"/>
              <a:t>Classical Conditioning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07710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AE48-E83A-4735-87BE-FADB6A538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E5BD4-9D45-4EC6-8BC2-A698DB608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236133"/>
            <a:ext cx="11218333" cy="51841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/>
              <a:t>By the end of this lesson, you should be able to: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Define classical conditioning and associated terms (UCS, </a:t>
            </a:r>
            <a:r>
              <a:rPr lang="en-US" sz="3600" dirty="0" err="1"/>
              <a:t>UCR</a:t>
            </a:r>
            <a:r>
              <a:rPr lang="en-US" sz="3600" dirty="0"/>
              <a:t>, CS, CR).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Explain Ivan Pavlov’s experiment and how it demonstrated classical conditioning.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Apply classical conditioning concepts to everyday scenarios such as phobias, and school anxiety.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Distinguish classical conditioning from operant conditioning using examples.</a:t>
            </a:r>
          </a:p>
        </p:txBody>
      </p:sp>
    </p:spTree>
    <p:extLst>
      <p:ext uri="{BB962C8B-B14F-4D97-AF65-F5344CB8AC3E}">
        <p14:creationId xmlns:p14="http://schemas.microsoft.com/office/powerpoint/2010/main" val="2809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339EB-7C43-4D74-8DE9-0D285ACAF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Classical Conditioning?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6910F-5222-4BB4-AAA1-C4A63A873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1420238"/>
            <a:ext cx="11218333" cy="4714392"/>
          </a:xfrm>
        </p:spPr>
        <p:txBody>
          <a:bodyPr>
            <a:normAutofit/>
          </a:bodyPr>
          <a:lstStyle/>
          <a:p>
            <a:r>
              <a:rPr lang="en-US" sz="3600" dirty="0"/>
              <a:t>Classical conditioning is a type of learning where a person or animal comes to associate two things, one that naturally causes a response and one that does not, so that eventually, the second thing alone causes the response.</a:t>
            </a:r>
          </a:p>
          <a:p>
            <a:endParaRPr lang="en-US" sz="3600" dirty="0"/>
          </a:p>
          <a:p>
            <a:r>
              <a:rPr lang="en-US" sz="3600" dirty="0"/>
              <a:t>First described by </a:t>
            </a:r>
            <a:r>
              <a:rPr lang="en-US" sz="3600" b="1" dirty="0"/>
              <a:t>Ivan Pavlov</a:t>
            </a:r>
            <a:r>
              <a:rPr lang="en-US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0292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891BA-64DB-4B11-9D30-2F6DC58D3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Meet Ivan Pavlov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2FA1F-E14E-4638-BE75-03139C3F3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33" y="911596"/>
            <a:ext cx="11218333" cy="54731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Who Was Ivan Pavlov?</a:t>
            </a:r>
            <a:endParaRPr lang="en-US" sz="3600" dirty="0"/>
          </a:p>
          <a:p>
            <a:r>
              <a:rPr lang="en-US" sz="3600" dirty="0"/>
              <a:t>Russian physiologist</a:t>
            </a:r>
          </a:p>
          <a:p>
            <a:r>
              <a:rPr lang="en-US" sz="3600" dirty="0"/>
              <a:t>Originally studied digestion in dogs</a:t>
            </a:r>
          </a:p>
          <a:p>
            <a:r>
              <a:rPr lang="en-US" sz="3600" dirty="0"/>
              <a:t>Won the Nobel Prize in 1904</a:t>
            </a:r>
          </a:p>
          <a:p>
            <a:endParaRPr lang="en-US" sz="3600" dirty="0"/>
          </a:p>
          <a:p>
            <a:pPr marL="0" indent="0">
              <a:buNone/>
            </a:pPr>
            <a:r>
              <a:rPr lang="en-US" sz="3600" b="1" dirty="0"/>
              <a:t>The Unexpected Discovery</a:t>
            </a:r>
            <a:endParaRPr lang="en-US" sz="3600" dirty="0"/>
          </a:p>
          <a:p>
            <a:r>
              <a:rPr lang="en-US" sz="3600" dirty="0"/>
              <a:t>Noticed dogs began to salivate </a:t>
            </a:r>
            <a:r>
              <a:rPr lang="en-US" sz="3600" b="1" dirty="0"/>
              <a:t>before</a:t>
            </a:r>
            <a:r>
              <a:rPr lang="en-US" sz="3600" dirty="0"/>
              <a:t> being fed</a:t>
            </a:r>
          </a:p>
          <a:p>
            <a:r>
              <a:rPr lang="en-US" sz="3600" dirty="0"/>
              <a:t>Even the sound of footsteps or the sight of the lab assistant made them salivate!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444FB3-D052-49C2-936B-99F8926A8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4733" y="336921"/>
            <a:ext cx="2940927" cy="373896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90363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8975B-3DFC-421F-8152-6F78D9038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Pavlov’s Experiment – Watch and Learn</a:t>
            </a:r>
          </a:p>
        </p:txBody>
      </p:sp>
      <p:pic>
        <p:nvPicPr>
          <p:cNvPr id="4" name="Pavlovs Dogs">
            <a:hlinkClick r:id="" action="ppaction://media"/>
            <a:extLst>
              <a:ext uri="{FF2B5EF4-FFF2-40B4-BE49-F238E27FC236}">
                <a16:creationId xmlns:a16="http://schemas.microsoft.com/office/drawing/2014/main" id="{78149C8C-474D-48D2-AF45-F6DE97A50B8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23370"/>
            <a:ext cx="12192000" cy="6219153"/>
          </a:xfrm>
        </p:spPr>
      </p:pic>
    </p:spTree>
    <p:extLst>
      <p:ext uri="{BB962C8B-B14F-4D97-AF65-F5344CB8AC3E}">
        <p14:creationId xmlns:p14="http://schemas.microsoft.com/office/powerpoint/2010/main" val="8404382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6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44D4F-EC10-4C07-8FAB-3DC009D81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Let’s Discuss the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430CF-3692-4D48-A6EA-D517FD09D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What Did You Observe?</a:t>
            </a:r>
          </a:p>
          <a:p>
            <a:pPr marL="0" indent="0">
              <a:buNone/>
            </a:pPr>
            <a:endParaRPr lang="en-US" sz="3600" dirty="0"/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What happened when the dog saw the food?</a:t>
            </a:r>
          </a:p>
          <a:p>
            <a:pPr marL="514350" indent="-514350">
              <a:buFont typeface="+mj-lt"/>
              <a:buAutoNum type="arabicPeriod"/>
            </a:pPr>
            <a:endParaRPr lang="en-US" sz="3600" dirty="0"/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Did the bell make the dog salivate at first?</a:t>
            </a:r>
          </a:p>
          <a:p>
            <a:pPr marL="514350" indent="-514350">
              <a:buFont typeface="+mj-lt"/>
              <a:buAutoNum type="arabicPeriod"/>
            </a:pPr>
            <a:endParaRPr lang="en-US" sz="3600" dirty="0"/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What changed after the bell was rung several times with the food?</a:t>
            </a:r>
          </a:p>
        </p:txBody>
      </p:sp>
    </p:spTree>
    <p:extLst>
      <p:ext uri="{BB962C8B-B14F-4D97-AF65-F5344CB8AC3E}">
        <p14:creationId xmlns:p14="http://schemas.microsoft.com/office/powerpoint/2010/main" val="345807682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EC61E-8569-4764-8554-C00D7E44C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Key Terms in Classical Conditioning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28D8FA4-EC8C-4061-B6FA-C2782491D9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5165738"/>
              </p:ext>
            </p:extLst>
          </p:nvPr>
        </p:nvGraphicFramePr>
        <p:xfrm>
          <a:off x="337225" y="970602"/>
          <a:ext cx="11517549" cy="5738703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599235">
                  <a:extLst>
                    <a:ext uri="{9D8B030D-6E8A-4147-A177-3AD203B41FA5}">
                      <a16:colId xmlns:a16="http://schemas.microsoft.com/office/drawing/2014/main" val="3753954779"/>
                    </a:ext>
                  </a:extLst>
                </a:gridCol>
                <a:gridCol w="5758774">
                  <a:extLst>
                    <a:ext uri="{9D8B030D-6E8A-4147-A177-3AD203B41FA5}">
                      <a16:colId xmlns:a16="http://schemas.microsoft.com/office/drawing/2014/main" val="140988604"/>
                    </a:ext>
                  </a:extLst>
                </a:gridCol>
                <a:gridCol w="2159540">
                  <a:extLst>
                    <a:ext uri="{9D8B030D-6E8A-4147-A177-3AD203B41FA5}">
                      <a16:colId xmlns:a16="http://schemas.microsoft.com/office/drawing/2014/main" val="568639441"/>
                    </a:ext>
                  </a:extLst>
                </a:gridCol>
              </a:tblGrid>
              <a:tr h="596325">
                <a:tc>
                  <a:txBody>
                    <a:bodyPr/>
                    <a:lstStyle/>
                    <a:p>
                      <a:r>
                        <a:rPr lang="en-US" sz="3000" b="1" dirty="0"/>
                        <a:t>Term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b="1" dirty="0"/>
                        <a:t>Meaning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b="1" dirty="0"/>
                        <a:t>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3195060"/>
                  </a:ext>
                </a:extLst>
              </a:tr>
              <a:tr h="1043566">
                <a:tc>
                  <a:txBody>
                    <a:bodyPr/>
                    <a:lstStyle/>
                    <a:p>
                      <a:r>
                        <a:rPr lang="en-US" sz="3000" b="1" dirty="0"/>
                        <a:t>UCS</a:t>
                      </a:r>
                      <a:r>
                        <a:rPr lang="en-US" sz="3000" dirty="0"/>
                        <a:t> (Unconditioned Stimulus)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Something that naturally causes a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Food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7515522"/>
                  </a:ext>
                </a:extLst>
              </a:tr>
              <a:tr h="596325">
                <a:tc>
                  <a:txBody>
                    <a:bodyPr/>
                    <a:lstStyle/>
                    <a:p>
                      <a:r>
                        <a:rPr lang="en-US" sz="3000" b="1" dirty="0" err="1"/>
                        <a:t>UCR</a:t>
                      </a:r>
                      <a:r>
                        <a:rPr lang="en-US" sz="3000" dirty="0"/>
                        <a:t> (Unconditioned Response)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 natural, automatic reaction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Salivation to food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7346851"/>
                  </a:ext>
                </a:extLst>
              </a:tr>
              <a:tr h="1043566">
                <a:tc>
                  <a:txBody>
                    <a:bodyPr/>
                    <a:lstStyle/>
                    <a:p>
                      <a:r>
                        <a:rPr lang="en-US" sz="3000" b="1" dirty="0"/>
                        <a:t>NS</a:t>
                      </a:r>
                      <a:r>
                        <a:rPr lang="en-US" sz="3000" dirty="0"/>
                        <a:t> (Neutral Stimulus)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Something that does not cause a reaction at first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Bell (before learning)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393560"/>
                  </a:ext>
                </a:extLst>
              </a:tr>
              <a:tr h="1043566">
                <a:tc>
                  <a:txBody>
                    <a:bodyPr/>
                    <a:lstStyle/>
                    <a:p>
                      <a:r>
                        <a:rPr lang="en-US" sz="3000" b="1" dirty="0"/>
                        <a:t>CS</a:t>
                      </a:r>
                      <a:r>
                        <a:rPr lang="en-US" sz="3000" dirty="0"/>
                        <a:t> (Conditioned Stimulus)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A previously neutral thing that now causes a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Bell (after learning)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295620"/>
                  </a:ext>
                </a:extLst>
              </a:tr>
              <a:tr h="596325">
                <a:tc>
                  <a:txBody>
                    <a:bodyPr/>
                    <a:lstStyle/>
                    <a:p>
                      <a:r>
                        <a:rPr lang="en-US" sz="3000" b="1" dirty="0"/>
                        <a:t>CR</a:t>
                      </a:r>
                      <a:r>
                        <a:rPr lang="en-US" sz="3000" dirty="0"/>
                        <a:t> (Conditioned Response)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The learned reaction to the 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Salivation to bell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3229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2255954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1034</Words>
  <Application>Microsoft Office PowerPoint</Application>
  <PresentationFormat>Widescreen</PresentationFormat>
  <Paragraphs>174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(Body)</vt:lpstr>
      <vt:lpstr>Times New Roman</vt:lpstr>
      <vt:lpstr>Office Theme</vt:lpstr>
      <vt:lpstr>Topic: Classical Conditioning Pavlov’s Experiment and Its Applications</vt:lpstr>
      <vt:lpstr>Let Us Share Our Thoughts</vt:lpstr>
      <vt:lpstr>Take This Scenario</vt:lpstr>
      <vt:lpstr>Lesson Objectives</vt:lpstr>
      <vt:lpstr>What Is Classical Conditioning?</vt:lpstr>
      <vt:lpstr>Meet Ivan Pavlov</vt:lpstr>
      <vt:lpstr>Pavlov’s Experiment – Watch and Learn</vt:lpstr>
      <vt:lpstr>Let’s Discuss the Video</vt:lpstr>
      <vt:lpstr>Key Terms in Classical Conditioning</vt:lpstr>
      <vt:lpstr>Pavlov’s Experiment – Overview</vt:lpstr>
      <vt:lpstr>Step-by-Step Breakdown</vt:lpstr>
      <vt:lpstr>Real-Life Applications of Classical Conditioning</vt:lpstr>
      <vt:lpstr>Let’s Practice – Identify the Elements</vt:lpstr>
      <vt:lpstr>Classical vs Operant Conditioning</vt:lpstr>
      <vt:lpstr>Let’s Test Our Understanding</vt:lpstr>
      <vt:lpstr>Group Discussion – Is It Still Relevant?</vt:lpstr>
      <vt:lpstr>Recap – Key Terms to Remember</vt:lpstr>
      <vt:lpstr>Recap – Pavlov’s Experiment in 3 Simple Steps</vt:lpstr>
      <vt:lpstr>What Have You Learnt?</vt:lpstr>
      <vt:lpstr>Homework Assignment</vt:lpstr>
      <vt:lpstr>Questions &amp; Reflections</vt:lpstr>
      <vt:lpstr>Thank you for your ATTENTION and PARTICIPATION!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Redeemer</dc:creator>
  <cp:lastModifiedBy>Redeemer</cp:lastModifiedBy>
  <cp:revision>22</cp:revision>
  <dcterms:created xsi:type="dcterms:W3CDTF">2025-06-25T10:59:43Z</dcterms:created>
  <dcterms:modified xsi:type="dcterms:W3CDTF">2025-06-25T14:00:33Z</dcterms:modified>
</cp:coreProperties>
</file>

<file path=docProps/thumbnail.jpeg>
</file>